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0" r:id="rId5"/>
    <p:sldId id="292" r:id="rId6"/>
    <p:sldId id="287" r:id="rId7"/>
    <p:sldId id="289" r:id="rId8"/>
    <p:sldId id="291" r:id="rId9"/>
    <p:sldId id="293" r:id="rId10"/>
    <p:sldId id="295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EEA13-019A-7A4F-5AD4-DA1170E4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84302-9608-4EA0-244C-DEBD0B5F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7D9B6-A8A0-4C2C-0425-C6F6C968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E7D11-1837-BDA1-44F7-DF0F4B10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CA952-3B1F-AA60-1631-5C785186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3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08D86-F2DA-477B-3FD6-1B223ABA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DF5027-FC0C-A25B-4464-D1775DA8D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EA199-DFEC-E614-52A8-E2571A47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5A1B-75F2-931B-CD43-A1A981F9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768DD-9C65-BBB9-40EE-D45D5AD7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6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B69AED-883A-6FA5-6DC2-85C49F3E9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DE23-8869-89B1-33F3-4BA561537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3D808-A07C-6458-BA86-0F8E328A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B87B0-D7FD-30E4-9442-67F8AC52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9528A-B064-1D7A-1473-4CCA8557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EDE79-D0ED-0A8F-4788-B1F36486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89BA7-49DA-2EEF-25CC-227BE03F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2FC32-D9B1-BD12-49D5-62BFE2AD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79ED9-DDB1-B0FC-C7E4-02DACD3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B100F-3BBA-5359-6612-20C04AC9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9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C536-634E-E11D-98E5-405F5DBD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FA76A9-DF1D-00CB-D20D-98AC2E1E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C6DED-62E7-BEBF-D97B-97263CCC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36183-C9CA-6F74-7B1F-E5F8577E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E84E9-02E9-10C2-A3CA-3A351F76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3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B23B0-417B-53A8-6395-F6CB4279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73F41-0AE2-A15A-B094-3DA54CC7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289502-7075-1D8A-8962-B745C35E7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BF99A-1AB5-ECB9-BE9D-8FFD4F2E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D8E83-A88E-2481-2922-AFBA7F0E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9F983-F726-A267-50C1-AB1C6D42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C070D-33EF-8DAD-0586-E0335102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89EE2-EF92-E31F-165E-1FEE5B12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E40B9-361F-D035-6EDF-E515FD65E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9E6C4-7573-1D59-8F06-E6F54FA85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C7D258-3023-9691-319B-899C9A3C7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7F223-4124-134F-851C-C4FCB561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F559E-8C01-1169-5638-9BFF58BB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CFAC3C-8AC0-728C-3456-A07DA7B9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3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29E2F-4694-93FB-BB2C-41A08941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963C85-875B-92FC-4647-019FA2F8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CFB69-D47D-7C6C-4C53-F87812CF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98243-269E-DD82-3173-66364599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ECB56F-404A-852B-5DD9-E6A7FDD7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496EE8-A131-B69A-D011-C7288033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6261E-9BE7-9109-5C27-F1F3219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9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7544A-DE6D-D775-DB89-34244CB4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76041-C744-4B26-C0F1-7B64CF5D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25094-50A0-B2D9-A567-EB3D6303C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45C149-8B80-3A99-36B1-1B853795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C7F99-9819-1F51-37B6-07888DA8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42160-8131-C9D7-2EBD-2986143D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4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EAC63-2F29-F895-3E0F-E929F503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BEFA83-9A16-4D7B-34E9-7BCDA4ABE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72B2C-D631-05F3-1C4B-D3AE0DC82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4D5F4-0AE5-9E03-CC3C-9ABD0F56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4D063-1638-AD53-FC47-36385442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BDCA2-9CCD-19AB-E51A-D47ED892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2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A25F7C-0EF4-2666-C7D4-49F08F93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7DAEB-3484-38F2-0E21-8B35EFF6A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F6F07-671C-BD12-89BF-96F921457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11A1-F6FD-4675-9A9E-9273DD2DE7A5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E4292-6306-44B7-22A6-6DCB5C83A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CFF22-708F-B897-1F89-FDE1C3C0C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A0972-6414-471D-BF73-280971689A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9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807443-2343-5781-AADC-75A29172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768755" cy="26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10351-9EFB-CBF1-2A2F-1862D011A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2057" y="2813008"/>
            <a:ext cx="6491634" cy="15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6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F63213-7C4D-0C8D-E60D-901B457CF5FA}"/>
              </a:ext>
            </a:extLst>
          </p:cNvPr>
          <p:cNvSpPr txBox="1"/>
          <p:nvPr/>
        </p:nvSpPr>
        <p:spPr>
          <a:xfrm>
            <a:off x="6257897" y="1537977"/>
            <a:ext cx="415476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고해상도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1611147" y="1537977"/>
            <a:ext cx="415476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저해상도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B4BD8-7C97-3CBF-4314-D4911EC3156D}"/>
              </a:ext>
            </a:extLst>
          </p:cNvPr>
          <p:cNvSpPr txBox="1"/>
          <p:nvPr/>
        </p:nvSpPr>
        <p:spPr>
          <a:xfrm>
            <a:off x="33617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데이터 세트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F1789B-CD9E-9C71-FF5E-F22B3927D84C}"/>
              </a:ext>
            </a:extLst>
          </p:cNvPr>
          <p:cNvCxnSpPr>
            <a:cxnSpLocks/>
          </p:cNvCxnSpPr>
          <p:nvPr/>
        </p:nvCxnSpPr>
        <p:spPr>
          <a:xfrm>
            <a:off x="389709" y="1139064"/>
            <a:ext cx="32831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E5C14B6-D07E-9FA5-684B-7DE13E20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10" y="1891770"/>
            <a:ext cx="4071938" cy="40567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02877D-5EA4-AB53-CE59-C72B2409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16" y="1891770"/>
            <a:ext cx="4071938" cy="40643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EA893-8E1C-AC0D-1BBE-66380CE6ED21}"/>
              </a:ext>
            </a:extLst>
          </p:cNvPr>
          <p:cNvSpPr/>
          <p:nvPr/>
        </p:nvSpPr>
        <p:spPr>
          <a:xfrm>
            <a:off x="1646817" y="1891770"/>
            <a:ext cx="4071938" cy="4064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E0B0D-C6B6-A6CF-A428-1462EE3ED0DD}"/>
              </a:ext>
            </a:extLst>
          </p:cNvPr>
          <p:cNvSpPr/>
          <p:nvPr/>
        </p:nvSpPr>
        <p:spPr>
          <a:xfrm>
            <a:off x="6301187" y="1884173"/>
            <a:ext cx="4071938" cy="40643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4AE9C-DF04-2CEC-922D-D7476689B532}"/>
              </a:ext>
            </a:extLst>
          </p:cNvPr>
          <p:cNvSpPr txBox="1"/>
          <p:nvPr/>
        </p:nvSpPr>
        <p:spPr>
          <a:xfrm>
            <a:off x="205740" y="6241301"/>
            <a:ext cx="596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고도 M" panose="02000503000000020004" pitchFamily="2" charset="-127"/>
                <a:ea typeface="나눔스퀘어_ac" panose="020B0600000101010101" pitchFamily="50" charset="-127"/>
              </a:rPr>
              <a:t>Super Resolution dataset from Kaggle</a:t>
            </a:r>
            <a:r>
              <a:rPr lang="ko-KR" altLang="en-US" sz="14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endParaRPr lang="en-US" altLang="ko-KR" sz="1400" b="1" kern="0" spc="-3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고도 M" panose="02000503000000020004" pitchFamily="2" charset="-127"/>
              <a:ea typeface="나눔스퀘어_ac" panose="020B0600000101010101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4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고도 M" panose="02000503000000020004" pitchFamily="2" charset="-127"/>
                <a:ea typeface="나눔스퀘어_ac" panose="020B0600000101010101" pitchFamily="50" charset="-127"/>
              </a:rPr>
              <a:t>Total 200 images</a:t>
            </a:r>
            <a:endParaRPr lang="en-US" altLang="ko-KR" sz="1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98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DB4BD8-7C97-3CBF-4314-D4911EC3156D}"/>
              </a:ext>
            </a:extLst>
          </p:cNvPr>
          <p:cNvSpPr txBox="1"/>
          <p:nvPr/>
        </p:nvSpPr>
        <p:spPr>
          <a:xfrm>
            <a:off x="3606188" y="2451615"/>
            <a:ext cx="4979624" cy="135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6000" b="1" dirty="0"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en-US" altLang="ko-KR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based Model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F1789B-CD9E-9C71-FF5E-F22B3927D84C}"/>
              </a:ext>
            </a:extLst>
          </p:cNvPr>
          <p:cNvCxnSpPr>
            <a:cxnSpLocks/>
          </p:cNvCxnSpPr>
          <p:nvPr/>
        </p:nvCxnSpPr>
        <p:spPr>
          <a:xfrm>
            <a:off x="3606188" y="3811474"/>
            <a:ext cx="497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2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SRCNN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(2014)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580877-1852-0C58-4FF5-010A1E14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7" y="2572041"/>
            <a:ext cx="5120640" cy="22375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EA893-8E1C-AC0D-1BBE-66380CE6ED21}"/>
              </a:ext>
            </a:extLst>
          </p:cNvPr>
          <p:cNvSpPr/>
          <p:nvPr/>
        </p:nvSpPr>
        <p:spPr>
          <a:xfrm>
            <a:off x="1053026" y="2557316"/>
            <a:ext cx="5120641" cy="2252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구조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AEB04-0568-3698-5469-480F9515C9E1}"/>
              </a:ext>
            </a:extLst>
          </p:cNvPr>
          <p:cNvSpPr txBox="1"/>
          <p:nvPr/>
        </p:nvSpPr>
        <p:spPr>
          <a:xfrm>
            <a:off x="1053026" y="5718936"/>
            <a:ext cx="8928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Bicubic interpolation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을 통해 이미지 사이즈 통일</a:t>
            </a:r>
            <a:endParaRPr lang="en-US" altLang="ko-KR" sz="16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레이어 사용</a:t>
            </a:r>
            <a:endParaRPr lang="en-US" altLang="ko-KR" sz="16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E243E0-72B9-6DF4-7E7D-783F50755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26" y="1961578"/>
            <a:ext cx="2672236" cy="284804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A07F7F4-7E9E-D4A9-653A-E6D086D39217}"/>
              </a:ext>
            </a:extLst>
          </p:cNvPr>
          <p:cNvSpPr/>
          <p:nvPr/>
        </p:nvSpPr>
        <p:spPr>
          <a:xfrm>
            <a:off x="6812718" y="3552167"/>
            <a:ext cx="429657" cy="2625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5C68F-730B-4291-97EE-B7AF4BFCCBDA}"/>
              </a:ext>
            </a:extLst>
          </p:cNvPr>
          <p:cNvSpPr txBox="1"/>
          <p:nvPr/>
        </p:nvSpPr>
        <p:spPr>
          <a:xfrm>
            <a:off x="513199" y="5150747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특징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499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SRCNN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(2014)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 결과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5C68F-730B-4291-97EE-B7AF4BFCCBDA}"/>
              </a:ext>
            </a:extLst>
          </p:cNvPr>
          <p:cNvSpPr txBox="1"/>
          <p:nvPr/>
        </p:nvSpPr>
        <p:spPr>
          <a:xfrm>
            <a:off x="513199" y="5150747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특징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7409A1-9AAE-73C7-9CBF-D3A95B3E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76" y="2668492"/>
            <a:ext cx="3371850" cy="337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27975-FA61-DE93-75CA-0852141918DE}"/>
              </a:ext>
            </a:extLst>
          </p:cNvPr>
          <p:cNvSpPr txBox="1"/>
          <p:nvPr/>
        </p:nvSpPr>
        <p:spPr>
          <a:xfrm>
            <a:off x="82947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Low Image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7C247A-9719-0441-994B-235D50E1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678017"/>
            <a:ext cx="3352800" cy="3362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B6F092-7D51-6287-E2A4-CE694BB55118}"/>
              </a:ext>
            </a:extLst>
          </p:cNvPr>
          <p:cNvSpPr txBox="1"/>
          <p:nvPr/>
        </p:nvSpPr>
        <p:spPr>
          <a:xfrm>
            <a:off x="441156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Predicted Image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699E13-5DC3-6D49-8C72-9D192C81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73" y="2678017"/>
            <a:ext cx="3371850" cy="3362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118DEF-5BB6-9071-A1CA-58EBFA37EF0D}"/>
              </a:ext>
            </a:extLst>
          </p:cNvPr>
          <p:cNvSpPr txBox="1"/>
          <p:nvPr/>
        </p:nvSpPr>
        <p:spPr>
          <a:xfrm>
            <a:off x="7990673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High Image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4D1A6E-E713-3FC2-7180-DBE0547B681A}"/>
              </a:ext>
            </a:extLst>
          </p:cNvPr>
          <p:cNvSpPr/>
          <p:nvPr/>
        </p:nvSpPr>
        <p:spPr>
          <a:xfrm>
            <a:off x="4411567" y="2668492"/>
            <a:ext cx="3360833" cy="3710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4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6441EE-D5AB-CE4A-F166-10208ABDCAD8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구조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자체 모델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" name="그림 2" descr="텍스트, 폰트, 영수증, 문서이(가) 표시된 사진&#10;&#10;자동 생성된 설명">
            <a:extLst>
              <a:ext uri="{FF2B5EF4-FFF2-40B4-BE49-F238E27FC236}">
                <a16:creationId xmlns:a16="http://schemas.microsoft.com/office/drawing/2014/main" id="{5C9FC179-2FEA-51CF-B9F1-F6169063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54" y="0"/>
            <a:ext cx="3124091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066BB1-E054-9091-A0D6-B7961247C7AF}"/>
              </a:ext>
            </a:extLst>
          </p:cNvPr>
          <p:cNvSpPr txBox="1"/>
          <p:nvPr/>
        </p:nvSpPr>
        <p:spPr>
          <a:xfrm>
            <a:off x="1053026" y="5718936"/>
            <a:ext cx="8928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두 번의 </a:t>
            </a:r>
            <a:r>
              <a:rPr lang="en-US" altLang="ko-KR" sz="16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Upsampling</a:t>
            </a: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 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7F07B-F2A9-1C9E-6B90-BE687CEC899D}"/>
              </a:ext>
            </a:extLst>
          </p:cNvPr>
          <p:cNvSpPr txBox="1"/>
          <p:nvPr/>
        </p:nvSpPr>
        <p:spPr>
          <a:xfrm>
            <a:off x="513199" y="5150747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특징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31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B87793E-CFDA-CE54-1512-0DC53C71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668492"/>
            <a:ext cx="3371850" cy="340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441EE-D5AB-CE4A-F166-10208ABDCAD8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 결과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자체 모델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B4EAFA-CF68-8E74-AD9B-F03DF02C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9" y="2649442"/>
            <a:ext cx="3381375" cy="339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45D274-D8F4-55CC-7DF4-9CCC914B4B9D}"/>
              </a:ext>
            </a:extLst>
          </p:cNvPr>
          <p:cNvSpPr txBox="1"/>
          <p:nvPr/>
        </p:nvSpPr>
        <p:spPr>
          <a:xfrm>
            <a:off x="82947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Low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B2A92-6216-62A6-344D-72450A87158E}"/>
              </a:ext>
            </a:extLst>
          </p:cNvPr>
          <p:cNvSpPr txBox="1"/>
          <p:nvPr/>
        </p:nvSpPr>
        <p:spPr>
          <a:xfrm>
            <a:off x="441156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Predicted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B4E77-4BB2-778C-D1CA-7904F07FFA11}"/>
              </a:ext>
            </a:extLst>
          </p:cNvPr>
          <p:cNvSpPr txBox="1"/>
          <p:nvPr/>
        </p:nvSpPr>
        <p:spPr>
          <a:xfrm>
            <a:off x="7990673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High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62D3E8-955F-537D-55F6-1611379CA189}"/>
              </a:ext>
            </a:extLst>
          </p:cNvPr>
          <p:cNvSpPr/>
          <p:nvPr/>
        </p:nvSpPr>
        <p:spPr>
          <a:xfrm>
            <a:off x="4411567" y="2668492"/>
            <a:ext cx="3360833" cy="3710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73557D-8889-142F-ABD8-54177C4E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148" y="2687542"/>
            <a:ext cx="33909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1A2C1C3A-5E57-83B1-AE59-EC3CCDAA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56" y="1524160"/>
            <a:ext cx="3568568" cy="4318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91E968-9588-9A16-D64B-3901B0DB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6" y="2582224"/>
            <a:ext cx="8774020" cy="2226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ESPCN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(2016)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EA893-8E1C-AC0D-1BBE-66380CE6ED21}"/>
              </a:ext>
            </a:extLst>
          </p:cNvPr>
          <p:cNvSpPr/>
          <p:nvPr/>
        </p:nvSpPr>
        <p:spPr>
          <a:xfrm>
            <a:off x="105575" y="2557316"/>
            <a:ext cx="8774021" cy="2252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구조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AEB04-0568-3698-5469-480F9515C9E1}"/>
              </a:ext>
            </a:extLst>
          </p:cNvPr>
          <p:cNvSpPr txBox="1"/>
          <p:nvPr/>
        </p:nvSpPr>
        <p:spPr>
          <a:xfrm>
            <a:off x="1053026" y="5718936"/>
            <a:ext cx="8928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Efficient sub-pixel convolution layer 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사용</a:t>
            </a:r>
            <a:endParaRPr lang="en-US" altLang="ko-KR" sz="16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5C68F-730B-4291-97EE-B7AF4BFCCBDA}"/>
              </a:ext>
            </a:extLst>
          </p:cNvPr>
          <p:cNvSpPr txBox="1"/>
          <p:nvPr/>
        </p:nvSpPr>
        <p:spPr>
          <a:xfrm>
            <a:off x="513199" y="5150747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특징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F6CAD1-6BCD-AE0E-7A62-F5EDA8E7007A}"/>
              </a:ext>
            </a:extLst>
          </p:cNvPr>
          <p:cNvSpPr/>
          <p:nvPr/>
        </p:nvSpPr>
        <p:spPr>
          <a:xfrm>
            <a:off x="8394852" y="5294599"/>
            <a:ext cx="3797148" cy="659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6A2933-01B5-ED02-6CCB-2710E360E3A0}"/>
              </a:ext>
            </a:extLst>
          </p:cNvPr>
          <p:cNvSpPr/>
          <p:nvPr/>
        </p:nvSpPr>
        <p:spPr>
          <a:xfrm>
            <a:off x="6981022" y="2557316"/>
            <a:ext cx="1898574" cy="1838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6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F29582-83AD-742B-A5F6-698A061D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84" y="2658967"/>
            <a:ext cx="3381375" cy="3381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441EE-D5AB-CE4A-F166-10208ABDCAD8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 결과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5D274-D8F4-55CC-7DF4-9CCC914B4B9D}"/>
              </a:ext>
            </a:extLst>
          </p:cNvPr>
          <p:cNvSpPr txBox="1"/>
          <p:nvPr/>
        </p:nvSpPr>
        <p:spPr>
          <a:xfrm>
            <a:off x="82947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Low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B2A92-6216-62A6-344D-72450A87158E}"/>
              </a:ext>
            </a:extLst>
          </p:cNvPr>
          <p:cNvSpPr txBox="1"/>
          <p:nvPr/>
        </p:nvSpPr>
        <p:spPr>
          <a:xfrm>
            <a:off x="441156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Predicted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B4E77-4BB2-778C-D1CA-7904F07FFA11}"/>
              </a:ext>
            </a:extLst>
          </p:cNvPr>
          <p:cNvSpPr txBox="1"/>
          <p:nvPr/>
        </p:nvSpPr>
        <p:spPr>
          <a:xfrm>
            <a:off x="7990673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High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62D3E8-955F-537D-55F6-1611379CA189}"/>
              </a:ext>
            </a:extLst>
          </p:cNvPr>
          <p:cNvSpPr/>
          <p:nvPr/>
        </p:nvSpPr>
        <p:spPr>
          <a:xfrm>
            <a:off x="4411567" y="2668492"/>
            <a:ext cx="3360833" cy="3710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51838-2876-6689-51BA-6DE4835E2968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ESPCN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(2016)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76EE48-7D99-3813-90D5-1B58B6FF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6" y="2630392"/>
            <a:ext cx="3409950" cy="3409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2FE62A-2712-EE81-DD49-CB8D2F081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74" y="2658966"/>
            <a:ext cx="3372034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4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DB4BD8-7C97-3CBF-4314-D4911EC3156D}"/>
              </a:ext>
            </a:extLst>
          </p:cNvPr>
          <p:cNvSpPr txBox="1"/>
          <p:nvPr/>
        </p:nvSpPr>
        <p:spPr>
          <a:xfrm>
            <a:off x="3606188" y="2451615"/>
            <a:ext cx="4979624" cy="135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6000" b="1" dirty="0">
                <a:latin typeface="고도 M" panose="02000503000000020004" pitchFamily="2" charset="-127"/>
                <a:ea typeface="고도 M" panose="02000503000000020004" pitchFamily="2" charset="-127"/>
              </a:rPr>
              <a:t>GAN </a:t>
            </a:r>
            <a:r>
              <a:rPr lang="en-US" altLang="ko-KR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based Model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F1789B-CD9E-9C71-FF5E-F22B3927D84C}"/>
              </a:ext>
            </a:extLst>
          </p:cNvPr>
          <p:cNvCxnSpPr>
            <a:cxnSpLocks/>
          </p:cNvCxnSpPr>
          <p:nvPr/>
        </p:nvCxnSpPr>
        <p:spPr>
          <a:xfrm>
            <a:off x="3606188" y="3811474"/>
            <a:ext cx="4979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4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SRGAN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(2017)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구조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AEB04-0568-3698-5469-480F9515C9E1}"/>
              </a:ext>
            </a:extLst>
          </p:cNvPr>
          <p:cNvSpPr txBox="1"/>
          <p:nvPr/>
        </p:nvSpPr>
        <p:spPr>
          <a:xfrm>
            <a:off x="1053026" y="6235915"/>
            <a:ext cx="8928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생성자 모델은 고해상도 이미지 생성에 중점</a:t>
            </a:r>
            <a:r>
              <a:rPr lang="en-US" altLang="ko-KR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16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판별자</a:t>
            </a:r>
            <a:r>
              <a:rPr lang="ko-KR" altLang="en-US" sz="1600" b="1" dirty="0">
                <a:latin typeface="고도 M" panose="02000503000000020004" pitchFamily="2" charset="-127"/>
                <a:ea typeface="고도 M" panose="02000503000000020004" pitchFamily="2" charset="-127"/>
              </a:rPr>
              <a:t> 모델은 생성된 이미지와 실제 고해상도 이미지 구분에 중점</a:t>
            </a:r>
            <a:endParaRPr lang="en-US" altLang="ko-KR" sz="16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5B1228-B961-BE97-11FF-6F2AF8CC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76" y="2248844"/>
            <a:ext cx="7058025" cy="35528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EA893-8E1C-AC0D-1BBE-66380CE6ED21}"/>
              </a:ext>
            </a:extLst>
          </p:cNvPr>
          <p:cNvSpPr/>
          <p:nvPr/>
        </p:nvSpPr>
        <p:spPr>
          <a:xfrm>
            <a:off x="1983036" y="2248844"/>
            <a:ext cx="7683350" cy="3552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75A9B-0717-0DD7-FE76-A258393A8534}"/>
              </a:ext>
            </a:extLst>
          </p:cNvPr>
          <p:cNvSpPr txBox="1"/>
          <p:nvPr/>
        </p:nvSpPr>
        <p:spPr>
          <a:xfrm>
            <a:off x="513199" y="5785083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특징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9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807443-2343-5781-AADC-75A29172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768755" cy="267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48BB79-6CBF-4766-3839-0251CFCE5DB1}"/>
              </a:ext>
            </a:extLst>
          </p:cNvPr>
          <p:cNvSpPr txBox="1"/>
          <p:nvPr/>
        </p:nvSpPr>
        <p:spPr>
          <a:xfrm>
            <a:off x="2857098" y="2670502"/>
            <a:ext cx="64778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Super Resolution</a:t>
            </a:r>
          </a:p>
          <a:p>
            <a:pPr algn="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</a:t>
            </a:r>
            <a:r>
              <a:rPr lang="en-US" altLang="ko-KR" sz="4000" b="1" kern="0" spc="-3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DeepLearning</a:t>
            </a:r>
            <a:endParaRPr lang="ko-KR" altLang="en-US" sz="4000" b="1" kern="0" spc="-3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8016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8E4E41A-3793-4054-9830-1DC42672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54" y="2659301"/>
            <a:ext cx="3410588" cy="3381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6A6C9C-E207-9766-A5D2-E93218B90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98" y="2658966"/>
            <a:ext cx="3395919" cy="3381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3507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SRGAN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(2017)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619584"/>
            <a:ext cx="146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 결과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95552-56F7-EE9F-97E5-ABDA2B9E2DFB}"/>
              </a:ext>
            </a:extLst>
          </p:cNvPr>
          <p:cNvSpPr txBox="1"/>
          <p:nvPr/>
        </p:nvSpPr>
        <p:spPr>
          <a:xfrm>
            <a:off x="82947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Low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61D5A-8AC2-8BF5-AC31-EBFFE008CE4F}"/>
              </a:ext>
            </a:extLst>
          </p:cNvPr>
          <p:cNvSpPr txBox="1"/>
          <p:nvPr/>
        </p:nvSpPr>
        <p:spPr>
          <a:xfrm>
            <a:off x="4411567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Predicted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339BD-F7DC-3DB2-118A-ACED3F969D63}"/>
              </a:ext>
            </a:extLst>
          </p:cNvPr>
          <p:cNvSpPr txBox="1"/>
          <p:nvPr/>
        </p:nvSpPr>
        <p:spPr>
          <a:xfrm>
            <a:off x="7990673" y="6040342"/>
            <a:ext cx="33718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High 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0A516A-2FC0-F840-6C6B-5503B7F0C853}"/>
              </a:ext>
            </a:extLst>
          </p:cNvPr>
          <p:cNvSpPr/>
          <p:nvPr/>
        </p:nvSpPr>
        <p:spPr>
          <a:xfrm>
            <a:off x="4411567" y="2668492"/>
            <a:ext cx="3360833" cy="3710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EB22A6-6209-EDA0-C40C-91542553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75" y="2668492"/>
            <a:ext cx="3379100" cy="33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5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323617" y="554289"/>
            <a:ext cx="418170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결과 및 향후 방향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513199" y="1430013"/>
            <a:ext cx="10657905" cy="532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작성과 테스트에 시간 필요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짧은 프로젝트 기간에 모든 모델을 직접 작성하고 테스트하는 것이 어려웠음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평가 지표에서의 제한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Super resolution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loss 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계산하는 다양한 방법 존재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, CNN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GAN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에서 사용한 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가 달라 통일된 지표 제시 어려움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리소스 측면의 제한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GAN 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학습에 로컬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b="1" dirty="0" err="1">
                <a:latin typeface="고도 M" panose="02000503000000020004" pitchFamily="2" charset="-127"/>
                <a:ea typeface="고도 M" panose="02000503000000020004" pitchFamily="2" charset="-127"/>
              </a:rPr>
              <a:t>colab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무료 리소스 사용에 제한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SRGAN </a:t>
            </a: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모델 에러 개선 필요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SRGAN 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학습에 발생했던 에러 해결 필요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최신 모델 테스트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ESRGAN</a:t>
            </a: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 등 이후에 나온 최신 모델 테스트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영상에 </a:t>
            </a:r>
            <a:r>
              <a:rPr lang="en-US" altLang="ko-KR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super resolution </a:t>
            </a: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적용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학습 완료 후 영상 화질 개선에 적용</a:t>
            </a:r>
            <a:r>
              <a:rPr lang="en-US" altLang="ko-KR" sz="1400" b="1" dirty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01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4005146" y="3075057"/>
            <a:ext cx="418170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4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.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10947023" y="6080072"/>
            <a:ext cx="1122313" cy="59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latin typeface="고도 M" panose="02000503000000020004" pitchFamily="2" charset="-127"/>
                <a:ea typeface="고도 M" panose="02000503000000020004" pitchFamily="2" charset="-127"/>
              </a:rPr>
              <a:t>이진재</a:t>
            </a:r>
            <a:endParaRPr lang="en-US" altLang="ko-KR" sz="24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7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 descr="스크린샷, 인간의 얼굴, 사람이(가) 표시된 사진">
            <a:extLst>
              <a:ext uri="{FF2B5EF4-FFF2-40B4-BE49-F238E27FC236}">
                <a16:creationId xmlns:a16="http://schemas.microsoft.com/office/drawing/2014/main" id="{9CF9C0B3-1889-A3E1-8A86-F00F81064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2" y="551297"/>
            <a:ext cx="10308256" cy="58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11CB-7BF9-9DF2-B5F2-85675C9A9832}"/>
              </a:ext>
            </a:extLst>
          </p:cNvPr>
          <p:cNvSpPr txBox="1"/>
          <p:nvPr/>
        </p:nvSpPr>
        <p:spPr>
          <a:xfrm>
            <a:off x="33617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Super</a:t>
            </a: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Resolution ?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C1A7BD-DBAC-6F9A-35F9-0B6C77B4C190}"/>
              </a:ext>
            </a:extLst>
          </p:cNvPr>
          <p:cNvCxnSpPr>
            <a:cxnSpLocks/>
          </p:cNvCxnSpPr>
          <p:nvPr/>
        </p:nvCxnSpPr>
        <p:spPr>
          <a:xfrm>
            <a:off x="389709" y="1139064"/>
            <a:ext cx="46633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95A72F-897A-5BB2-FC5A-50F61C1C4291}"/>
              </a:ext>
            </a:extLst>
          </p:cNvPr>
          <p:cNvSpPr txBox="1"/>
          <p:nvPr/>
        </p:nvSpPr>
        <p:spPr>
          <a:xfrm>
            <a:off x="1053027" y="1676325"/>
            <a:ext cx="973020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저해상도 이미지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영상을 고해상도로 변환하는 작업</a:t>
            </a:r>
            <a:endParaRPr lang="en-US" altLang="ko-KR" sz="32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49B5CF-BC22-5688-E062-7D915D83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9" y="2908768"/>
            <a:ext cx="5659008" cy="318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98FE60-98D3-AF33-2C4F-A2D00271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867"/>
            <a:ext cx="2371725" cy="3724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DE46A6-08DB-2CEF-89F9-518CC77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2" y="2908768"/>
            <a:ext cx="5692138" cy="3195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1186B2-39EF-E238-EC33-7432D968E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709" y="2527342"/>
            <a:ext cx="2400300" cy="3733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2F78D8-8C1C-C262-93B3-9874B4B5AD2D}"/>
              </a:ext>
            </a:extLst>
          </p:cNvPr>
          <p:cNvSpPr/>
          <p:nvPr/>
        </p:nvSpPr>
        <p:spPr>
          <a:xfrm>
            <a:off x="0" y="5441949"/>
            <a:ext cx="2371725" cy="40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3DB3A2-9605-54C2-AEAF-625D554160AD}"/>
              </a:ext>
            </a:extLst>
          </p:cNvPr>
          <p:cNvSpPr/>
          <p:nvPr/>
        </p:nvSpPr>
        <p:spPr>
          <a:xfrm>
            <a:off x="5966897" y="3544845"/>
            <a:ext cx="2371725" cy="40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7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11CB-7BF9-9DF2-B5F2-85675C9A9832}"/>
              </a:ext>
            </a:extLst>
          </p:cNvPr>
          <p:cNvSpPr txBox="1"/>
          <p:nvPr/>
        </p:nvSpPr>
        <p:spPr>
          <a:xfrm>
            <a:off x="91529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59736F-DA49-175F-AA74-B7ED55FB5E36}"/>
              </a:ext>
            </a:extLst>
          </p:cNvPr>
          <p:cNvGrpSpPr/>
          <p:nvPr/>
        </p:nvGrpSpPr>
        <p:grpSpPr>
          <a:xfrm rot="16200000">
            <a:off x="-251587" y="507651"/>
            <a:ext cx="1529782" cy="494494"/>
            <a:chOff x="3144359" y="837416"/>
            <a:chExt cx="2361580" cy="494494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6A9E5E-ADFE-C331-ABBE-744B2CF635F7}"/>
                </a:ext>
              </a:extLst>
            </p:cNvPr>
            <p:cNvSpPr/>
            <p:nvPr/>
          </p:nvSpPr>
          <p:spPr>
            <a:xfrm>
              <a:off x="3144359" y="837416"/>
              <a:ext cx="2361580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624681 w 3123406"/>
                <a:gd name="connsiteY5" fmla="*/ 624681 h 1249362"/>
                <a:gd name="connsiteX6" fmla="*/ 0 w 3123406"/>
                <a:gd name="connsiteY6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624681" y="624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0701" tIns="104013" rIns="676688" bIns="104013" numCol="1" spcCol="1270" anchor="ctr" anchorCtr="0">
              <a:noAutofit/>
            </a:bodyPr>
            <a:lstStyle/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9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B626FFB-531B-134C-CF54-561AA0901FA3}"/>
                </a:ext>
              </a:extLst>
            </p:cNvPr>
            <p:cNvSpPr/>
            <p:nvPr/>
          </p:nvSpPr>
          <p:spPr>
            <a:xfrm rot="10800000">
              <a:off x="4702976" y="837794"/>
              <a:ext cx="802963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0 w 3123406"/>
                <a:gd name="connsiteY5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28015" rIns="376348" bIns="128016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C1A7BD-DBAC-6F9A-35F9-0B6C77B4C190}"/>
              </a:ext>
            </a:extLst>
          </p:cNvPr>
          <p:cNvCxnSpPr>
            <a:cxnSpLocks/>
          </p:cNvCxnSpPr>
          <p:nvPr/>
        </p:nvCxnSpPr>
        <p:spPr>
          <a:xfrm>
            <a:off x="2188029" y="800469"/>
            <a:ext cx="88076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ODICS">
            <a:extLst>
              <a:ext uri="{FF2B5EF4-FFF2-40B4-BE49-F238E27FC236}">
                <a16:creationId xmlns:a16="http://schemas.microsoft.com/office/drawing/2014/main" id="{04E5D245-A973-8A4E-C8E7-730E75BB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7" y="1139064"/>
            <a:ext cx="6400800" cy="492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5A72F-897A-5BB2-FC5A-50F61C1C4291}"/>
              </a:ext>
            </a:extLst>
          </p:cNvPr>
          <p:cNvSpPr txBox="1"/>
          <p:nvPr/>
        </p:nvSpPr>
        <p:spPr>
          <a:xfrm>
            <a:off x="5373567" y="5857476"/>
            <a:ext cx="144485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예방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9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11CB-7BF9-9DF2-B5F2-85675C9A9832}"/>
              </a:ext>
            </a:extLst>
          </p:cNvPr>
          <p:cNvSpPr txBox="1"/>
          <p:nvPr/>
        </p:nvSpPr>
        <p:spPr>
          <a:xfrm>
            <a:off x="91529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59736F-DA49-175F-AA74-B7ED55FB5E36}"/>
              </a:ext>
            </a:extLst>
          </p:cNvPr>
          <p:cNvGrpSpPr/>
          <p:nvPr/>
        </p:nvGrpSpPr>
        <p:grpSpPr>
          <a:xfrm rot="16200000">
            <a:off x="-251587" y="507651"/>
            <a:ext cx="1529782" cy="494494"/>
            <a:chOff x="3144359" y="837416"/>
            <a:chExt cx="2361580" cy="494494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6A9E5E-ADFE-C331-ABBE-744B2CF635F7}"/>
                </a:ext>
              </a:extLst>
            </p:cNvPr>
            <p:cNvSpPr/>
            <p:nvPr/>
          </p:nvSpPr>
          <p:spPr>
            <a:xfrm>
              <a:off x="3144359" y="837416"/>
              <a:ext cx="2361580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624681 w 3123406"/>
                <a:gd name="connsiteY5" fmla="*/ 624681 h 1249362"/>
                <a:gd name="connsiteX6" fmla="*/ 0 w 3123406"/>
                <a:gd name="connsiteY6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624681" y="624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0701" tIns="104013" rIns="676688" bIns="104013" numCol="1" spcCol="1270" anchor="ctr" anchorCtr="0">
              <a:noAutofit/>
            </a:bodyPr>
            <a:lstStyle/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9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B626FFB-531B-134C-CF54-561AA0901FA3}"/>
                </a:ext>
              </a:extLst>
            </p:cNvPr>
            <p:cNvSpPr/>
            <p:nvPr/>
          </p:nvSpPr>
          <p:spPr>
            <a:xfrm rot="10800000">
              <a:off x="4702976" y="837794"/>
              <a:ext cx="802963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0 w 3123406"/>
                <a:gd name="connsiteY5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28015" rIns="376348" bIns="128016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95A72F-897A-5BB2-FC5A-50F61C1C4291}"/>
              </a:ext>
            </a:extLst>
          </p:cNvPr>
          <p:cNvSpPr txBox="1"/>
          <p:nvPr/>
        </p:nvSpPr>
        <p:spPr>
          <a:xfrm>
            <a:off x="5445958" y="5857476"/>
            <a:ext cx="130007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화질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C1A7BD-DBAC-6F9A-35F9-0B6C77B4C190}"/>
              </a:ext>
            </a:extLst>
          </p:cNvPr>
          <p:cNvCxnSpPr>
            <a:cxnSpLocks/>
          </p:cNvCxnSpPr>
          <p:nvPr/>
        </p:nvCxnSpPr>
        <p:spPr>
          <a:xfrm>
            <a:off x="2188029" y="800469"/>
            <a:ext cx="88076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리멤버 유저에게 보다 깨끗한 명함 이미지 제공을 위한 이미지 복원 방법 - DRAMA&amp;COMPANY">
            <a:extLst>
              <a:ext uri="{FF2B5EF4-FFF2-40B4-BE49-F238E27FC236}">
                <a16:creationId xmlns:a16="http://schemas.microsoft.com/office/drawing/2014/main" id="{2B9962C2-9318-3F73-3C12-8065141A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8" y="1300163"/>
            <a:ext cx="6477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11CB-7BF9-9DF2-B5F2-85675C9A9832}"/>
              </a:ext>
            </a:extLst>
          </p:cNvPr>
          <p:cNvSpPr txBox="1"/>
          <p:nvPr/>
        </p:nvSpPr>
        <p:spPr>
          <a:xfrm>
            <a:off x="91529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59736F-DA49-175F-AA74-B7ED55FB5E36}"/>
              </a:ext>
            </a:extLst>
          </p:cNvPr>
          <p:cNvGrpSpPr/>
          <p:nvPr/>
        </p:nvGrpSpPr>
        <p:grpSpPr>
          <a:xfrm rot="16200000">
            <a:off x="-251587" y="507651"/>
            <a:ext cx="1529782" cy="494494"/>
            <a:chOff x="3144359" y="837416"/>
            <a:chExt cx="2361580" cy="494494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6A9E5E-ADFE-C331-ABBE-744B2CF635F7}"/>
                </a:ext>
              </a:extLst>
            </p:cNvPr>
            <p:cNvSpPr/>
            <p:nvPr/>
          </p:nvSpPr>
          <p:spPr>
            <a:xfrm>
              <a:off x="3144359" y="837416"/>
              <a:ext cx="2361580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624681 w 3123406"/>
                <a:gd name="connsiteY5" fmla="*/ 624681 h 1249362"/>
                <a:gd name="connsiteX6" fmla="*/ 0 w 3123406"/>
                <a:gd name="connsiteY6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624681" y="624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0701" tIns="104013" rIns="676688" bIns="104013" numCol="1" spcCol="1270" anchor="ctr" anchorCtr="0">
              <a:noAutofit/>
            </a:bodyPr>
            <a:lstStyle/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9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B626FFB-531B-134C-CF54-561AA0901FA3}"/>
                </a:ext>
              </a:extLst>
            </p:cNvPr>
            <p:cNvSpPr/>
            <p:nvPr/>
          </p:nvSpPr>
          <p:spPr>
            <a:xfrm rot="10800000">
              <a:off x="4702976" y="837794"/>
              <a:ext cx="802963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0 w 3123406"/>
                <a:gd name="connsiteY5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28015" rIns="376348" bIns="128016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7A1655-137A-5448-6E34-E6D6AB8E676E}"/>
              </a:ext>
            </a:extLst>
          </p:cNvPr>
          <p:cNvSpPr txBox="1"/>
          <p:nvPr/>
        </p:nvSpPr>
        <p:spPr>
          <a:xfrm>
            <a:off x="5269069" y="5857475"/>
            <a:ext cx="165386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의료 이미지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2A36FE-77C2-5DFD-F8D8-8E7B19B772B3}"/>
              </a:ext>
            </a:extLst>
          </p:cNvPr>
          <p:cNvCxnSpPr>
            <a:cxnSpLocks/>
          </p:cNvCxnSpPr>
          <p:nvPr/>
        </p:nvCxnSpPr>
        <p:spPr>
          <a:xfrm>
            <a:off x="2188029" y="800469"/>
            <a:ext cx="88076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56E97FE-DFEA-2BB8-AE51-D1AC572B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657350"/>
            <a:ext cx="57340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11CB-7BF9-9DF2-B5F2-85675C9A9832}"/>
              </a:ext>
            </a:extLst>
          </p:cNvPr>
          <p:cNvSpPr txBox="1"/>
          <p:nvPr/>
        </p:nvSpPr>
        <p:spPr>
          <a:xfrm>
            <a:off x="91529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사례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59736F-DA49-175F-AA74-B7ED55FB5E36}"/>
              </a:ext>
            </a:extLst>
          </p:cNvPr>
          <p:cNvGrpSpPr/>
          <p:nvPr/>
        </p:nvGrpSpPr>
        <p:grpSpPr>
          <a:xfrm rot="16200000">
            <a:off x="-251587" y="507651"/>
            <a:ext cx="1529782" cy="494494"/>
            <a:chOff x="3144359" y="837416"/>
            <a:chExt cx="2361580" cy="494494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06A9E5E-ADFE-C331-ABBE-744B2CF635F7}"/>
                </a:ext>
              </a:extLst>
            </p:cNvPr>
            <p:cNvSpPr/>
            <p:nvPr/>
          </p:nvSpPr>
          <p:spPr>
            <a:xfrm>
              <a:off x="3144359" y="837416"/>
              <a:ext cx="2361580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624681 w 3123406"/>
                <a:gd name="connsiteY5" fmla="*/ 624681 h 1249362"/>
                <a:gd name="connsiteX6" fmla="*/ 0 w 3123406"/>
                <a:gd name="connsiteY6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624681" y="624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0701" tIns="104013" rIns="676688" bIns="104013" numCol="1" spcCol="1270" anchor="ctr" anchorCtr="0">
              <a:noAutofit/>
            </a:bodyPr>
            <a:lstStyle/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9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B626FFB-531B-134C-CF54-561AA0901FA3}"/>
                </a:ext>
              </a:extLst>
            </p:cNvPr>
            <p:cNvSpPr/>
            <p:nvPr/>
          </p:nvSpPr>
          <p:spPr>
            <a:xfrm rot="10800000">
              <a:off x="4702976" y="837794"/>
              <a:ext cx="802963" cy="494116"/>
            </a:xfrm>
            <a:custGeom>
              <a:avLst/>
              <a:gdLst>
                <a:gd name="connsiteX0" fmla="*/ 0 w 3123406"/>
                <a:gd name="connsiteY0" fmla="*/ 0 h 1249362"/>
                <a:gd name="connsiteX1" fmla="*/ 2498725 w 3123406"/>
                <a:gd name="connsiteY1" fmla="*/ 0 h 1249362"/>
                <a:gd name="connsiteX2" fmla="*/ 3123406 w 3123406"/>
                <a:gd name="connsiteY2" fmla="*/ 624681 h 1249362"/>
                <a:gd name="connsiteX3" fmla="*/ 2498725 w 3123406"/>
                <a:gd name="connsiteY3" fmla="*/ 1249362 h 1249362"/>
                <a:gd name="connsiteX4" fmla="*/ 0 w 3123406"/>
                <a:gd name="connsiteY4" fmla="*/ 1249362 h 1249362"/>
                <a:gd name="connsiteX5" fmla="*/ 0 w 3123406"/>
                <a:gd name="connsiteY5" fmla="*/ 0 h 124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3406" h="1249362">
                  <a:moveTo>
                    <a:pt x="0" y="0"/>
                  </a:moveTo>
                  <a:lnTo>
                    <a:pt x="2498725" y="0"/>
                  </a:lnTo>
                  <a:lnTo>
                    <a:pt x="3123406" y="624681"/>
                  </a:lnTo>
                  <a:lnTo>
                    <a:pt x="2498725" y="1249362"/>
                  </a:lnTo>
                  <a:lnTo>
                    <a:pt x="0" y="12493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28015" rIns="376348" bIns="128016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7A1655-137A-5448-6E34-E6D6AB8E676E}"/>
              </a:ext>
            </a:extLst>
          </p:cNvPr>
          <p:cNvSpPr txBox="1"/>
          <p:nvPr/>
        </p:nvSpPr>
        <p:spPr>
          <a:xfrm>
            <a:off x="5629194" y="5857475"/>
            <a:ext cx="93361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정찰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2A36FE-77C2-5DFD-F8D8-8E7B19B772B3}"/>
              </a:ext>
            </a:extLst>
          </p:cNvPr>
          <p:cNvCxnSpPr>
            <a:cxnSpLocks/>
          </p:cNvCxnSpPr>
          <p:nvPr/>
        </p:nvCxnSpPr>
        <p:spPr>
          <a:xfrm>
            <a:off x="2188029" y="800469"/>
            <a:ext cx="88076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3ED39A-432C-5387-2330-8AE8B771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1185">
            <a:off x="-205740" y="1642621"/>
            <a:ext cx="4960620" cy="28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74D8CC-ADB9-CE3A-AEC1-BD1852B1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2341694"/>
            <a:ext cx="5924519" cy="29736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B79AD7-358D-5EDA-B6B1-D206BA5EC131}"/>
              </a:ext>
            </a:extLst>
          </p:cNvPr>
          <p:cNvSpPr/>
          <p:nvPr/>
        </p:nvSpPr>
        <p:spPr>
          <a:xfrm>
            <a:off x="7847632" y="2341693"/>
            <a:ext cx="2939400" cy="2973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93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DB4BD8-7C97-3CBF-4314-D4911EC3156D}"/>
              </a:ext>
            </a:extLst>
          </p:cNvPr>
          <p:cNvSpPr txBox="1"/>
          <p:nvPr/>
        </p:nvSpPr>
        <p:spPr>
          <a:xfrm>
            <a:off x="336176" y="216932"/>
            <a:ext cx="4716878" cy="93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000" b="1" dirty="0"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en-US" altLang="ko-KR" sz="2000" b="1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F1789B-CD9E-9C71-FF5E-F22B3927D84C}"/>
              </a:ext>
            </a:extLst>
          </p:cNvPr>
          <p:cNvCxnSpPr>
            <a:cxnSpLocks/>
          </p:cNvCxnSpPr>
          <p:nvPr/>
        </p:nvCxnSpPr>
        <p:spPr>
          <a:xfrm>
            <a:off x="389709" y="1139064"/>
            <a:ext cx="32831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8F41E6-C46B-91E7-48E3-674F51647496}"/>
              </a:ext>
            </a:extLst>
          </p:cNvPr>
          <p:cNvSpPr txBox="1"/>
          <p:nvPr/>
        </p:nvSpPr>
        <p:spPr>
          <a:xfrm>
            <a:off x="1053027" y="1676325"/>
            <a:ext cx="973020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kern="0" spc="-3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딥러닝을</a:t>
            </a:r>
            <a:r>
              <a:rPr lang="ko-KR" altLang="en-US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 활용한 </a:t>
            </a:r>
            <a:r>
              <a:rPr lang="en-US" altLang="ko-KR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Super Resolution </a:t>
            </a:r>
            <a:r>
              <a:rPr lang="ko-KR" altLang="en-US" sz="3200" b="1" kern="0" spc="-3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나눔스퀘어_ac" panose="020B0600000101010101" pitchFamily="50" charset="-127"/>
              </a:rPr>
              <a:t>구현</a:t>
            </a:r>
            <a:endParaRPr lang="en-US" altLang="ko-KR" sz="32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580877-1852-0C58-4FF5-010A1E14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7" y="3146545"/>
            <a:ext cx="5120640" cy="22375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EA893-8E1C-AC0D-1BBE-66380CE6ED21}"/>
              </a:ext>
            </a:extLst>
          </p:cNvPr>
          <p:cNvSpPr/>
          <p:nvPr/>
        </p:nvSpPr>
        <p:spPr>
          <a:xfrm>
            <a:off x="1053026" y="3131820"/>
            <a:ext cx="5120641" cy="2252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04D0A-A06B-1705-6129-23BE622B2B5D}"/>
              </a:ext>
            </a:extLst>
          </p:cNvPr>
          <p:cNvSpPr txBox="1"/>
          <p:nvPr/>
        </p:nvSpPr>
        <p:spPr>
          <a:xfrm>
            <a:off x="1053026" y="5384123"/>
            <a:ext cx="512064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Neural Network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A60793-CBB7-9A9A-629D-76D31894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46" y="3146545"/>
            <a:ext cx="4388583" cy="225775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F5D668-FD12-9D46-645D-3EA6581DE1F2}"/>
              </a:ext>
            </a:extLst>
          </p:cNvPr>
          <p:cNvSpPr/>
          <p:nvPr/>
        </p:nvSpPr>
        <p:spPr>
          <a:xfrm>
            <a:off x="6394646" y="3131819"/>
            <a:ext cx="4388583" cy="2252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AEB04-0568-3698-5469-480F9515C9E1}"/>
              </a:ext>
            </a:extLst>
          </p:cNvPr>
          <p:cNvSpPr txBox="1"/>
          <p:nvPr/>
        </p:nvSpPr>
        <p:spPr>
          <a:xfrm>
            <a:off x="6394646" y="5384123"/>
            <a:ext cx="438858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8872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263</Words>
  <Application>Microsoft Office PowerPoint</Application>
  <PresentationFormat>와이드스크린</PresentationFormat>
  <Paragraphs>107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고도 M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진재</dc:creator>
  <cp:lastModifiedBy>이 진재</cp:lastModifiedBy>
  <cp:revision>7</cp:revision>
  <dcterms:created xsi:type="dcterms:W3CDTF">2023-05-14T08:52:53Z</dcterms:created>
  <dcterms:modified xsi:type="dcterms:W3CDTF">2023-05-15T06:13:34Z</dcterms:modified>
</cp:coreProperties>
</file>